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56" r:id="rId3"/>
  </p:sldIdLst>
  <p:sldSz cx="9906000" cy="6858000" type="A4"/>
  <p:notesSz cx="6858000" cy="9144000"/>
  <p:embeddedFontLst>
    <p:embeddedFont>
      <p:font typeface="프리젠테이션 4 Regular" charset="-127"/>
      <p:regular r:id="rId4"/>
    </p:embeddedFont>
    <p:embeddedFont>
      <p:font typeface="프리젠테이션 8 ExtraBold" charset="-127"/>
      <p:bold r:id="rId5"/>
    </p:embeddedFont>
    <p:embeddedFont>
      <p:font typeface="프리젠테이션 9 Black" charset="-127"/>
      <p:bold r:id="rId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140"/>
    <a:srgbClr val="FEEDEC"/>
    <a:srgbClr val="B6330A"/>
    <a:srgbClr val="E65D18"/>
    <a:srgbClr val="F3703B"/>
    <a:srgbClr val="FEF5F0"/>
    <a:srgbClr val="FEF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2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F23C-17D6-4057-8E9F-359E6C437261}" type="datetimeFigureOut">
              <a:rPr lang="ko-KR" altLang="en-US" smtClean="0"/>
              <a:t>2026-02-22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2F8D-4EDD-4D78-A30A-F18A7E295E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19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F23C-17D6-4057-8E9F-359E6C437261}" type="datetimeFigureOut">
              <a:rPr lang="ko-KR" altLang="en-US" smtClean="0"/>
              <a:t>2026-02-22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2F8D-4EDD-4D78-A30A-F18A7E295E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10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F23C-17D6-4057-8E9F-359E6C437261}" type="datetimeFigureOut">
              <a:rPr lang="ko-KR" altLang="en-US" smtClean="0"/>
              <a:t>2026-02-22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2F8D-4EDD-4D78-A30A-F18A7E295E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45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F23C-17D6-4057-8E9F-359E6C437261}" type="datetimeFigureOut">
              <a:rPr lang="ko-KR" altLang="en-US" smtClean="0"/>
              <a:t>2026-02-22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2F8D-4EDD-4D78-A30A-F18A7E295E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399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F23C-17D6-4057-8E9F-359E6C437261}" type="datetimeFigureOut">
              <a:rPr lang="ko-KR" altLang="en-US" smtClean="0"/>
              <a:t>2026-02-22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2F8D-4EDD-4D78-A30A-F18A7E295E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0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F23C-17D6-4057-8E9F-359E6C437261}" type="datetimeFigureOut">
              <a:rPr lang="ko-KR" altLang="en-US" smtClean="0"/>
              <a:t>2026-02-22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2F8D-4EDD-4D78-A30A-F18A7E295E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73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F23C-17D6-4057-8E9F-359E6C437261}" type="datetimeFigureOut">
              <a:rPr lang="ko-KR" altLang="en-US" smtClean="0"/>
              <a:t>2026-02-22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2F8D-4EDD-4D78-A30A-F18A7E295E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252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F23C-17D6-4057-8E9F-359E6C437261}" type="datetimeFigureOut">
              <a:rPr lang="ko-KR" altLang="en-US" smtClean="0"/>
              <a:t>2026-02-22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2F8D-4EDD-4D78-A30A-F18A7E295E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31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F23C-17D6-4057-8E9F-359E6C437261}" type="datetimeFigureOut">
              <a:rPr lang="ko-KR" altLang="en-US" smtClean="0"/>
              <a:t>2026-02-22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2F8D-4EDD-4D78-A30A-F18A7E295E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603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F23C-17D6-4057-8E9F-359E6C437261}" type="datetimeFigureOut">
              <a:rPr lang="ko-KR" altLang="en-US" smtClean="0"/>
              <a:t>2026-02-22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2F8D-4EDD-4D78-A30A-F18A7E295E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65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F23C-17D6-4057-8E9F-359E6C437261}" type="datetimeFigureOut">
              <a:rPr lang="ko-KR" altLang="en-US" smtClean="0"/>
              <a:t>2026-02-22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2F8D-4EDD-4D78-A30A-F18A7E295E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012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F6F23C-17D6-4057-8E9F-359E6C437261}" type="datetimeFigureOut">
              <a:rPr lang="ko-KR" altLang="en-US" smtClean="0"/>
              <a:t>2026-02-22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C72F8D-4EDD-4D78-A30A-F18A7E295E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154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8090A-6D70-963A-1A7E-129A5EC4C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7602F3AF-7096-647C-FF3A-F0D2E9EBD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02065"/>
              </p:ext>
            </p:extLst>
          </p:nvPr>
        </p:nvGraphicFramePr>
        <p:xfrm>
          <a:off x="423117" y="771349"/>
          <a:ext cx="1967044" cy="295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044">
                  <a:extLst>
                    <a:ext uri="{9D8B030D-6E8A-4147-A177-3AD203B41FA5}">
                      <a16:colId xmlns:a16="http://schemas.microsoft.com/office/drawing/2014/main" val="1176247456"/>
                    </a:ext>
                  </a:extLst>
                </a:gridCol>
              </a:tblGrid>
              <a:tr h="20620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사진</a:t>
                      </a:r>
                      <a:endParaRPr lang="en-US" altLang="ko-KR" sz="1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(5*5.7)</a:t>
                      </a:r>
                      <a:endParaRPr lang="ko-KR" altLang="en-US" sz="1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298598"/>
                  </a:ext>
                </a:extLst>
              </a:tr>
              <a:tr h="89525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5140"/>
                          </a:solidFill>
                          <a:effectLst/>
                          <a:uLnTx/>
                          <a:uFillTx/>
                          <a:latin typeface="프리젠테이션 4 Regular" charset="-127"/>
                          <a:ea typeface="프리젠테이션 4 Regular" charset="-127"/>
                          <a:cs typeface="+mn-cs"/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rgbClr val="F25140"/>
                          </a:solidFill>
                          <a:latin typeface="프리젠테이션 4 Regular" charset="-127"/>
                          <a:ea typeface="프리젠테이션 4 Regular" charset="-127"/>
                        </a:rPr>
                        <a:t>현장 밀착형 커리어 전문가</a:t>
                      </a:r>
                      <a:endParaRPr kumimoji="0" lang="en-US" altLang="ko-KR" sz="1200" b="0" i="0" u="none" strike="noStrike" kern="1200" cap="none" spc="600" normalizeH="0" baseline="0" noProof="0" dirty="0">
                        <a:ln>
                          <a:noFill/>
                        </a:ln>
                        <a:solidFill>
                          <a:srgbClr val="F25140"/>
                        </a:solidFill>
                        <a:effectLst/>
                        <a:uLnTx/>
                        <a:uFillTx/>
                        <a:latin typeface="프리젠테이션 4 Regular" charset="-127"/>
                        <a:ea typeface="프리젠테이션 4 Regular" charset="-127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3200" b="0" i="0" u="none" strike="noStrike" kern="1200" cap="none" spc="6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프리젠테이션 8 ExtraBold"/>
                          <a:ea typeface="프리젠테이션 8 ExtraBold"/>
                          <a:cs typeface="+mn-cs"/>
                        </a:rPr>
                        <a:t>김인경</a:t>
                      </a:r>
                      <a:endParaRPr kumimoji="0" lang="ko-KR" altLang="en-US" sz="3200" b="0" i="0" u="none" strike="noStrike" kern="1200" cap="none" spc="60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255646"/>
                  </a:ext>
                </a:extLst>
              </a:tr>
            </a:tbl>
          </a:graphicData>
        </a:graphic>
      </p:graphicFrame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C9E0CC40-FF58-000C-2EB7-B087A618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807680"/>
              </p:ext>
            </p:extLst>
          </p:nvPr>
        </p:nvGraphicFramePr>
        <p:xfrm>
          <a:off x="2501063" y="771348"/>
          <a:ext cx="6957824" cy="5015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1355160329"/>
                    </a:ext>
                  </a:extLst>
                </a:gridCol>
                <a:gridCol w="1989824">
                  <a:extLst>
                    <a:ext uri="{9D8B030D-6E8A-4147-A177-3AD203B41FA5}">
                      <a16:colId xmlns:a16="http://schemas.microsoft.com/office/drawing/2014/main" val="64054664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852318605"/>
                    </a:ext>
                  </a:extLst>
                </a:gridCol>
              </a:tblGrid>
              <a:tr h="32151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프리젠테이션 4 Regular" charset="-127"/>
                          <a:ea typeface="프리젠테이션 4 Regular" charset="-127"/>
                        </a:rPr>
                        <a:t>✨주요 경력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kumimoji="0" lang="ko-KR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프리젠테이션 4 Regular" charset="-127"/>
                          <a:ea typeface="프리젠테이션 4 Regular" charset="-127"/>
                          <a:cs typeface="+mn-cs"/>
                        </a:rPr>
                        <a:t>🎓학력사항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프리젠테이션 4 Regular" charset="-127"/>
                        <a:ea typeface="프리젠테이션 4 Regular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728333"/>
                  </a:ext>
                </a:extLst>
              </a:tr>
              <a:tr h="718098">
                <a:tc rowSpan="3">
                  <a:txBody>
                    <a:bodyPr/>
                    <a:lstStyle/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b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EEDEC"/>
                          </a:highlight>
                          <a:latin typeface="프리젠테이션 4 Regular" charset="-127"/>
                          <a:ea typeface="프리젠테이션 4 Regular" charset="-127"/>
                          <a:cs typeface="+mn-cs"/>
                        </a:rPr>
                        <a:t>㈜</a:t>
                      </a:r>
                      <a:r>
                        <a:rPr lang="ko-KR" altLang="en-US" sz="1000" b="0" kern="120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EEDEC"/>
                          </a:highlight>
                          <a:latin typeface="프리젠테이션 4 Regular" charset="-127"/>
                          <a:ea typeface="프리젠테이션 4 Regular" charset="-127"/>
                          <a:cs typeface="+mn-cs"/>
                        </a:rPr>
                        <a:t>한국취창업협회</a:t>
                      </a:r>
                      <a:r>
                        <a:rPr lang="ko-KR" altLang="en-US" sz="1000" b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EEDEC"/>
                          </a:highlight>
                          <a:latin typeface="프리젠테이션 4 Regular" charset="-127"/>
                          <a:ea typeface="프리젠테이션 4 Regular" charset="-127"/>
                          <a:cs typeface="+mn-cs"/>
                        </a:rPr>
                        <a:t> 파트너 강사</a:t>
                      </a:r>
                      <a:endParaRPr lang="en-US" altLang="ko-KR" sz="1000" b="0" kern="12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highlight>
                          <a:srgbClr val="FEEDEC"/>
                        </a:highlight>
                        <a:latin typeface="프리젠테이션 4 Regular" charset="-127"/>
                        <a:ea typeface="프리젠테이션 4 Regular" charset="-127"/>
                        <a:cs typeface="+mn-cs"/>
                      </a:endParaRPr>
                    </a:p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EEDEC"/>
                          </a:highlight>
                          <a:latin typeface="프리젠테이션 4 Regular" charset="-127"/>
                          <a:ea typeface="프리젠테이션 4 Regular" charset="-127"/>
                          <a:cs typeface="+mn-cs"/>
                        </a:rPr>
                        <a:t>㈜</a:t>
                      </a:r>
                      <a:r>
                        <a:rPr lang="ko-KR" altLang="en-US" sz="1000" b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EEDEC"/>
                          </a:highlight>
                          <a:latin typeface="프리젠테이션 4 Regular" charset="-127"/>
                          <a:ea typeface="프리젠테이션 4 Regular" charset="-127"/>
                          <a:cs typeface="+mn-cs"/>
                        </a:rPr>
                        <a:t>한국역량교육진흥원</a:t>
                      </a:r>
                      <a:r>
                        <a:rPr lang="ko-KR" altLang="en-US" sz="10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EEDEC"/>
                          </a:highlight>
                          <a:latin typeface="프리젠테이션 4 Regular" charset="-127"/>
                          <a:ea typeface="프리젠테이션 4 Regular" charset="-127"/>
                          <a:cs typeface="+mn-cs"/>
                        </a:rPr>
                        <a:t> 파트너 강사</a:t>
                      </a:r>
                      <a:endParaRPr lang="en-US" altLang="ko-KR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highlight>
                          <a:srgbClr val="FEEDEC"/>
                        </a:highlight>
                        <a:latin typeface="프리젠테이션 4 Regular" charset="-127"/>
                        <a:ea typeface="프리젠테이션 4 Regular" charset="-127"/>
                        <a:cs typeface="+mn-cs"/>
                      </a:endParaRPr>
                    </a:p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EEDEC"/>
                          </a:highlight>
                          <a:latin typeface="프리젠테이션 4 Regular" charset="-127"/>
                          <a:ea typeface="프리젠테이션 4 Regular" charset="-127"/>
                          <a:cs typeface="+mn-cs"/>
                        </a:rPr>
                        <a:t>프레지오</a:t>
                      </a:r>
                      <a:r>
                        <a:rPr lang="ko-KR" altLang="en-US" sz="10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EEDEC"/>
                          </a:highlight>
                          <a:latin typeface="프리젠테이션 4 Regular" charset="-127"/>
                          <a:ea typeface="프리젠테이션 4 Regular" charset="-127"/>
                          <a:cs typeface="+mn-cs"/>
                        </a:rPr>
                        <a:t> </a:t>
                      </a:r>
                      <a:r>
                        <a:rPr lang="ko-KR" altLang="en-US" sz="1000" b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EEDEC"/>
                          </a:highlight>
                          <a:latin typeface="프리젠테이션 4 Regular" charset="-127"/>
                          <a:ea typeface="프리젠테이션 4 Regular" charset="-127"/>
                          <a:cs typeface="+mn-cs"/>
                        </a:rPr>
                        <a:t>에듀</a:t>
                      </a:r>
                      <a:r>
                        <a:rPr lang="ko-KR" altLang="en-US" sz="10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EEDEC"/>
                          </a:highlight>
                          <a:latin typeface="프리젠테이션 4 Regular" charset="-127"/>
                          <a:ea typeface="프리젠테이션 4 Regular" charset="-127"/>
                          <a:cs typeface="+mn-cs"/>
                        </a:rPr>
                        <a:t> 파트너 강사</a:t>
                      </a:r>
                      <a:endParaRPr lang="en-US" altLang="ko-KR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highlight>
                          <a:srgbClr val="FEEDEC"/>
                        </a:highlight>
                        <a:latin typeface="프리젠테이션 4 Regular" charset="-127"/>
                        <a:ea typeface="프리젠테이션 4 Regular" charset="-127"/>
                        <a:cs typeface="+mn-cs"/>
                      </a:endParaRPr>
                    </a:p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세종청소년활동교육원</a:t>
                      </a:r>
                      <a:r>
                        <a:rPr lang="ko-KR" altLang="en-US" sz="10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b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에듀디렉터</a:t>
                      </a:r>
                      <a:endParaRPr lang="en-US" altLang="ko-KR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혜안심리연구소 교육 전문 강사</a:t>
                      </a:r>
                      <a:endParaRPr lang="en-US" altLang="ko-KR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다중지능연구소 연구  강사</a:t>
                      </a:r>
                      <a:endParaRPr lang="en-US" altLang="ko-KR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전</a:t>
                      </a:r>
                      <a:r>
                        <a:rPr lang="en-US" altLang="ko-KR" sz="10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0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인천광역시 부평구청 일반행정직 공무원</a:t>
                      </a:r>
                      <a:r>
                        <a:rPr lang="en-US" altLang="ko-KR" sz="10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(2009.2 ~ 2020.11)</a:t>
                      </a:r>
                      <a:endParaRPr lang="ko-KR" altLang="en-US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숙명여자대학교 </a:t>
                      </a:r>
                      <a:r>
                        <a:rPr lang="en-US" altLang="ko-KR" sz="1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재학</a:t>
                      </a:r>
                      <a:r>
                        <a:rPr lang="en-US" altLang="ko-KR" sz="1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en-US" altLang="ko-KR" sz="1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      </a:t>
                      </a:r>
                      <a:r>
                        <a:rPr lang="ko-KR" altLang="en-US" sz="1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인적자원개발대학원 커리어개발학과 </a:t>
                      </a:r>
                      <a:endParaRPr lang="en-US" altLang="ko-KR" sz="1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성신여자대학교 </a:t>
                      </a:r>
                      <a:r>
                        <a:rPr lang="en-US" altLang="ko-KR" sz="1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학사졸업</a:t>
                      </a:r>
                      <a:r>
                        <a:rPr lang="en-US" altLang="ko-KR" sz="1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      가족문화소비자학과</a:t>
                      </a:r>
                      <a:r>
                        <a:rPr lang="en-US" altLang="ko-KR" sz="1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주</a:t>
                      </a:r>
                      <a:r>
                        <a:rPr lang="en-US" altLang="ko-KR" sz="1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)/</a:t>
                      </a:r>
                      <a:r>
                        <a:rPr lang="ko-KR" altLang="en-US" sz="1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의류학과</a:t>
                      </a:r>
                      <a:r>
                        <a:rPr lang="en-US" altLang="ko-KR" sz="1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복</a:t>
                      </a:r>
                      <a:r>
                        <a:rPr lang="en-US" altLang="ko-KR" sz="1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                                        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2025. 09. ~ </a:t>
                      </a:r>
                      <a:r>
                        <a:rPr lang="ko-KR" altLang="en-US" sz="1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현재</a:t>
                      </a:r>
                      <a:endParaRPr lang="en-US" altLang="ko-KR" sz="1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2001. 03. ~ 2006. 02.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242366"/>
                  </a:ext>
                </a:extLst>
              </a:tr>
              <a:tr h="321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프리젠테이션 4 Regular" charset="-127"/>
                          <a:ea typeface="프리젠테이션 4 Regular" charset="-127"/>
                          <a:cs typeface="+mn-cs"/>
                        </a:rPr>
                        <a:t>🏆자격사항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None/>
                        <a:tabLst/>
                        <a:defRPr/>
                      </a:pPr>
                      <a:endParaRPr lang="en-US" altLang="ko-KR" sz="1000" b="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6533"/>
                  </a:ext>
                </a:extLst>
              </a:tr>
              <a:tr h="7180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직업상담사 </a:t>
                      </a:r>
                      <a:r>
                        <a:rPr lang="en-US" altLang="ko-KR" sz="10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0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급</a:t>
                      </a:r>
                      <a:endParaRPr lang="en-US" altLang="ko-KR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프레디저</a:t>
                      </a:r>
                      <a:r>
                        <a:rPr lang="ko-KR" altLang="en-US" sz="10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강사자격</a:t>
                      </a:r>
                      <a:endParaRPr lang="en-US" altLang="ko-KR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en-US" altLang="ko-KR" sz="10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DISC </a:t>
                      </a:r>
                      <a:r>
                        <a:rPr lang="ko-KR" altLang="en-US" sz="10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강사자격</a:t>
                      </a:r>
                      <a:endParaRPr lang="en-US" altLang="ko-KR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북큐레이터</a:t>
                      </a:r>
                      <a:r>
                        <a:rPr lang="ko-KR" altLang="en-US" sz="10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0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급 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2024. 06.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2024. 11.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2024. 11.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2025. 05.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3629"/>
                  </a:ext>
                </a:extLst>
              </a:tr>
              <a:tr h="321518">
                <a:tc gridSpan="3">
                  <a:txBody>
                    <a:bodyPr/>
                    <a:lstStyle/>
                    <a:p>
                      <a:pPr latinLnBrk="1"/>
                      <a:r>
                        <a:rPr kumimoji="0" lang="ko-KR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프리젠테이션 4 Regular" charset="-127"/>
                          <a:ea typeface="프리젠테이션 4 Regular" charset="-127"/>
                          <a:cs typeface="+mn-cs"/>
                        </a:rPr>
                        <a:t>🎯강의 이력</a:t>
                      </a:r>
                      <a:endParaRPr kumimoji="0" lang="ko-KR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프리젠테이션 4 Regular" charset="-127"/>
                        <a:ea typeface="프리젠테이션 4 Regular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873506"/>
                  </a:ext>
                </a:extLst>
              </a:tr>
              <a:tr h="2376000">
                <a:tc gridSpan="3">
                  <a:txBody>
                    <a:bodyPr/>
                    <a:lstStyle/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서울 경찰청 퇴직예정자 대상 재취업 프로그램</a:t>
                      </a:r>
                      <a:endParaRPr lang="en-US" altLang="ko-KR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용인 일자리센터 취업역량 강화 프로그램</a:t>
                      </a:r>
                      <a:endParaRPr lang="en-US" altLang="ko-KR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인천 서구 일자리센터 </a:t>
                      </a:r>
                      <a:r>
                        <a:rPr lang="ko-KR" altLang="en-US" sz="1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중장년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 재취업 프로그램</a:t>
                      </a:r>
                      <a:endParaRPr lang="en-US" altLang="ko-KR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서울시 가족센터 결혼이민자 대상 직무 컨설팅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서울시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성북구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노원구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구로구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양천구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충북보건과학대학교 성공취업과 창업전략 정규 교양과목 외래강사</a:t>
                      </a:r>
                      <a:endParaRPr lang="en-US" altLang="ko-KR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파주 청년도전지원사업 자기이해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진로탐색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직무분석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입사지원서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면접 등</a:t>
                      </a:r>
                      <a:endParaRPr lang="en-US" altLang="ko-KR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인천 동구 청년도전지원사업 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DISC 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활용 진로 탐색</a:t>
                      </a:r>
                      <a:endParaRPr lang="en-US" altLang="ko-KR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안산 </a:t>
                      </a:r>
                      <a:r>
                        <a:rPr lang="ko-KR" altLang="en-US" sz="1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선부청소년문화의집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 다중지능 진로 탐색 프로그램</a:t>
                      </a:r>
                      <a:endParaRPr lang="en-US" altLang="ko-KR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안산 청년도전지원사업 </a:t>
                      </a:r>
                      <a:r>
                        <a:rPr lang="ko-KR" altLang="en-US" sz="1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프레디저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 활용 진로탐색</a:t>
                      </a:r>
                      <a:endParaRPr lang="en-US" altLang="ko-KR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희망리턴패키지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 폐업소상공인대상 취업특강</a:t>
                      </a:r>
                      <a:endParaRPr lang="en-US" altLang="ko-KR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광명여성새로일하기센터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 경력단절여성대상 재취업 특강</a:t>
                      </a:r>
                      <a:endParaRPr lang="en-US" altLang="ko-KR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중고등학교 진로탐색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기업가정신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인성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직업윤리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주제탐구보고서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등 </a:t>
                      </a:r>
                      <a:r>
                        <a:rPr lang="ko-KR" altLang="en-US" sz="1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다회기</a:t>
                      </a:r>
                      <a:r>
                        <a:rPr lang="ko-KR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 진행</a:t>
                      </a:r>
                      <a:endParaRPr lang="en-US" altLang="ko-KR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246608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5A697CAB-BE1F-071F-DA77-039E8CA15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949205"/>
              </p:ext>
            </p:extLst>
          </p:nvPr>
        </p:nvGraphicFramePr>
        <p:xfrm>
          <a:off x="506527" y="3892098"/>
          <a:ext cx="1800225" cy="205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78139453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78146805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3255354040"/>
                    </a:ext>
                  </a:extLst>
                </a:gridCol>
              </a:tblGrid>
              <a:tr h="330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프리젠테이션 4 Regular" pitchFamily="2" charset="-127"/>
                        <a:buNone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프리젠테이션 4 Regular" charset="-127"/>
                          <a:ea typeface="프리젠테이션 4 Regular" charset="-127"/>
                          <a:cs typeface="+mn-cs"/>
                        </a:rPr>
                        <a:t>🔔경력</a:t>
                      </a:r>
                      <a:r>
                        <a:rPr kumimoji="0" lang="en-US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프리젠테이션 4 Regular" charset="-127"/>
                          <a:ea typeface="프리젠테이션 4 Regular" charset="-127"/>
                          <a:cs typeface="+mn-cs"/>
                        </a:rPr>
                        <a:t> </a:t>
                      </a:r>
                      <a:r>
                        <a:rPr kumimoji="0" lang="ko-KR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프리젠테이션 4 Regular" charset="-127"/>
                          <a:ea typeface="프리젠테이션 4 Regular" charset="-127"/>
                          <a:cs typeface="+mn-cs"/>
                        </a:rPr>
                        <a:t>및 출강</a:t>
                      </a:r>
                      <a:endParaRPr kumimoji="0" lang="en-US" altLang="ko-K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395304"/>
                  </a:ext>
                </a:extLst>
              </a:tr>
              <a:tr h="66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rgbClr val="B6330A"/>
                          </a:solidFill>
                        </a:rPr>
                        <a:t>경력</a:t>
                      </a:r>
                      <a:endParaRPr lang="en-US" altLang="ko-KR" sz="1000" dirty="0">
                        <a:solidFill>
                          <a:srgbClr val="B6330A"/>
                        </a:solidFill>
                      </a:endParaRPr>
                    </a:p>
                    <a:p>
                      <a:pPr algn="ctr" latinLnBrk="1"/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reflection blurRad="6350" stA="30000" endPos="30000" dir="5400000" sy="-100000" algn="bl" rotWithShape="0"/>
                          </a:effectLst>
                          <a:uLnTx/>
                          <a:uFillTx/>
                          <a:latin typeface="프리젠테이션 9 Black" charset="-127"/>
                          <a:ea typeface="프리젠테이션 9 Black" charset="-127"/>
                          <a:cs typeface="+mn-cs"/>
                        </a:rPr>
                        <a:t>3</a:t>
                      </a:r>
                      <a:r>
                        <a:rPr kumimoji="0" lang="ko-KR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reflection blurRad="6350" stA="30000" endPos="30000" dir="5400000" sy="-100000" algn="bl" rotWithShape="0"/>
                          </a:effectLst>
                          <a:uLnTx/>
                          <a:uFillTx/>
                          <a:latin typeface="프리젠테이션 4 Regular" charset="-127"/>
                          <a:ea typeface="프리젠테이션 4 Regular" charset="-127"/>
                          <a:cs typeface="+mn-cs"/>
                        </a:rPr>
                        <a:t>년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reflection blurRad="6350" stA="30000" endPos="30000" dir="5400000" sy="-100000" algn="bl" rotWithShape="0"/>
                        </a:effectLst>
                        <a:uLnTx/>
                        <a:uFillTx/>
                        <a:latin typeface="프리젠테이션 4 Regular" charset="-127"/>
                        <a:ea typeface="프리젠테이션 4 Regular" charset="-127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rgbClr val="B6330A"/>
                          </a:solidFill>
                        </a:rPr>
                        <a:t>출강횟수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reflection blurRad="6350" stA="30000" endPos="30000" dir="5400000" sy="-100000" algn="bl" rotWithShape="0"/>
                          </a:effectLst>
                          <a:uLnTx/>
                          <a:uFillTx/>
                          <a:latin typeface="프리젠테이션 9 Black" pitchFamily="2" charset="-127"/>
                          <a:ea typeface="프리젠테이션 9 Black" pitchFamily="2" charset="-127"/>
                          <a:cs typeface="+mn-cs"/>
                        </a:rPr>
                        <a:t>150</a:t>
                      </a:r>
                      <a:r>
                        <a:rPr kumimoji="0" lang="ko-KR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reflection blurRad="6350" stA="30000" endPos="30000" dir="5400000" sy="-100000" algn="bl" rotWithShape="0"/>
                          </a:effectLst>
                          <a:uLnTx/>
                          <a:uFillTx/>
                          <a:latin typeface="프리젠테이션 4 Regular" charset="-127"/>
                          <a:ea typeface="프리젠테이션 4 Regular" charset="-127"/>
                          <a:cs typeface="+mn-cs"/>
                        </a:rPr>
                        <a:t>회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reflection blurRad="6350" stA="30000" endPos="30000" dir="5400000" sy="-100000" algn="bl" rotWithShape="0"/>
                        </a:effectLst>
                        <a:uLnTx/>
                        <a:uFillTx/>
                        <a:latin typeface="프리젠테이션 4 Regular" charset="-127"/>
                        <a:ea typeface="프리젠테이션 4 Regular" charset="-127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rgbClr val="B6330A"/>
                          </a:solidFill>
                        </a:rPr>
                        <a:t>만족도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reflection blurRad="6350" stA="30000" endPos="30000" dir="5400000" sy="-100000" algn="bl" rotWithShape="0"/>
                          </a:effectLst>
                          <a:uLnTx/>
                          <a:uFillTx/>
                          <a:latin typeface="프리젠테이션 9 Black" pitchFamily="2" charset="-127"/>
                          <a:ea typeface="프리젠테이션 9 Black" pitchFamily="2" charset="-127"/>
                          <a:cs typeface="+mn-cs"/>
                        </a:rPr>
                        <a:t>최고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reflection blurRad="6350" stA="30000" endPos="30000" dir="5400000" sy="-100000" algn="bl" rotWithShape="0"/>
                        </a:effectLst>
                        <a:uLnTx/>
                        <a:uFillTx/>
                        <a:latin typeface="프리젠테이션 4 Regular" charset="-127"/>
                        <a:ea typeface="프리젠테이션 4 Regular" charset="-127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094723"/>
                  </a:ext>
                </a:extLst>
              </a:tr>
              <a:tr h="330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프리젠테이션 4 Regular" charset="-127"/>
                          <a:ea typeface="프리젠테이션 4 Regular" charset="-127"/>
                          <a:cs typeface="+mn-cs"/>
                        </a:rPr>
                        <a:t>🔥전문분야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673702"/>
                  </a:ext>
                </a:extLst>
              </a:tr>
              <a:tr h="660000">
                <a:tc gridSpan="3">
                  <a:txBody>
                    <a:bodyPr/>
                    <a:lstStyle/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진단 및 해석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직업선호도검사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DISC, </a:t>
                      </a:r>
                      <a:r>
                        <a:rPr kumimoji="0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프레디저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등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4000" marR="0" lvl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프리젠테이션 4 Regular" pitchFamily="2" charset="-127"/>
                        <a:buChar char=""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진로설계프로그램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취업관련 프로그램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재취업설계 등</a:t>
                      </a:r>
                      <a:endParaRPr kumimoji="0" lang="en-US" altLang="ko-K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165917"/>
                  </a:ext>
                </a:extLst>
              </a:tr>
            </a:tbl>
          </a:graphicData>
        </a:graphic>
      </p:graphicFrame>
      <p:pic>
        <p:nvPicPr>
          <p:cNvPr id="7" name="그림 6" descr="사람, 인간의 얼굴, 의류, 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9795CBF-1A2E-661B-9EE8-F94F082D7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2098" b="20658"/>
          <a:stretch>
            <a:fillRect/>
          </a:stretch>
        </p:blipFill>
        <p:spPr>
          <a:xfrm>
            <a:off x="521616" y="771135"/>
            <a:ext cx="1698210" cy="2068320"/>
          </a:xfrm>
          <a:prstGeom prst="rect">
            <a:avLst/>
          </a:prstGeom>
        </p:spPr>
      </p:pic>
      <p:pic>
        <p:nvPicPr>
          <p:cNvPr id="11" name="그림 10" descr="사람, 인간의 얼굴, 어깨, 의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1007E97-09D4-41B6-5DE5-EB7884EB6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 b="20526"/>
          <a:stretch>
            <a:fillRect/>
          </a:stretch>
        </p:blipFill>
        <p:spPr>
          <a:xfrm>
            <a:off x="521616" y="771135"/>
            <a:ext cx="1736538" cy="20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04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187" y="2829492"/>
            <a:ext cx="1945084" cy="14601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68" y="1219767"/>
            <a:ext cx="1945084" cy="14549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>
            <a:off x="487468" y="2365148"/>
            <a:ext cx="1945084" cy="30956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33902" y="2452857"/>
            <a:ext cx="1790303" cy="13414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748" dirty="0" err="1">
                <a:latin typeface="프리젠테이션 4 Regular" charset="-127"/>
                <a:ea typeface="프리젠테이션 4 Regular" charset="-127"/>
                <a:cs typeface="Pretendard Regular"/>
              </a:rPr>
              <a:t>경력단절</a:t>
            </a:r>
            <a:r>
              <a:rPr lang="en-US" sz="748" dirty="0"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latin typeface="프리젠테이션 4 Regular" charset="-127"/>
                <a:ea typeface="프리젠테이션 4 Regular" charset="-127"/>
                <a:cs typeface="Pretendard Regular"/>
              </a:rPr>
              <a:t>예방</a:t>
            </a:r>
            <a:r>
              <a:rPr lang="en-US" sz="748" dirty="0">
                <a:latin typeface="프리젠테이션 4 Regular" charset="-127"/>
                <a:ea typeface="프리젠테이션 4 Regular" charset="-127"/>
                <a:cs typeface="Pretendard Regular"/>
              </a:rPr>
              <a:t> 및 </a:t>
            </a:r>
            <a:r>
              <a:rPr lang="en-US" sz="748" dirty="0" err="1">
                <a:latin typeface="프리젠테이션 4 Regular" charset="-127"/>
                <a:ea typeface="프리젠테이션 4 Regular" charset="-127"/>
                <a:cs typeface="Pretendard Regular"/>
              </a:rPr>
              <a:t>재취업</a:t>
            </a:r>
            <a:r>
              <a:rPr lang="en-US" sz="748" dirty="0"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latin typeface="프리젠테이션 4 Regular" charset="-127"/>
                <a:ea typeface="프리젠테이션 4 Regular" charset="-127"/>
                <a:cs typeface="Pretendard Regular"/>
              </a:rPr>
              <a:t>역량</a:t>
            </a:r>
            <a:r>
              <a:rPr lang="en-US" sz="748" dirty="0"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latin typeface="프리젠테이션 4 Regular" charset="-127"/>
                <a:ea typeface="프리젠테이션 4 Regular" charset="-127"/>
                <a:cs typeface="Pretendard Regular"/>
              </a:rPr>
              <a:t>강화</a:t>
            </a:r>
            <a:r>
              <a:rPr lang="en-US" sz="748" dirty="0"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latin typeface="프리젠테이션 4 Regular" charset="-127"/>
                <a:ea typeface="프리젠테이션 4 Regular" charset="-127"/>
                <a:cs typeface="Pretendard Regular"/>
              </a:rPr>
              <a:t>워크숍</a:t>
            </a:r>
            <a:endParaRPr lang="en-US" sz="748" dirty="0">
              <a:latin typeface="프리젠테이션 4 Regular" charset="-127"/>
              <a:ea typeface="프리젠테이션 4 Regular" charset="-127"/>
              <a:cs typeface="Pretendard Regular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065" y="1219767"/>
            <a:ext cx="1945084" cy="14601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>
            <a:off x="5136065" y="2370307"/>
            <a:ext cx="1945084" cy="30956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378555" y="2458017"/>
            <a:ext cx="1542653" cy="13414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748" dirty="0" err="1">
                <a:latin typeface="프리젠테이션 4 Regular" charset="-127"/>
                <a:ea typeface="프리젠테이션 4 Regular" charset="-127"/>
                <a:cs typeface="Pretendard Regular"/>
              </a:rPr>
              <a:t>결혼이민자</a:t>
            </a:r>
            <a:r>
              <a:rPr lang="en-US" sz="748" dirty="0"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latin typeface="프리젠테이션 4 Regular" charset="-127"/>
                <a:ea typeface="프리젠테이션 4 Regular" charset="-127"/>
                <a:cs typeface="Pretendard Regular"/>
              </a:rPr>
              <a:t>대상</a:t>
            </a:r>
            <a:r>
              <a:rPr lang="en-US" sz="748" dirty="0"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latin typeface="프리젠테이션 4 Regular" charset="-127"/>
                <a:ea typeface="프리젠테이션 4 Regular" charset="-127"/>
                <a:cs typeface="Pretendard Regular"/>
              </a:rPr>
              <a:t>취업</a:t>
            </a:r>
            <a:r>
              <a:rPr lang="en-US" sz="748" dirty="0"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latin typeface="프리젠테이션 4 Regular" charset="-127"/>
                <a:ea typeface="프리젠테이션 4 Regular" charset="-127"/>
                <a:cs typeface="Pretendard Regular"/>
              </a:rPr>
              <a:t>역량</a:t>
            </a:r>
            <a:r>
              <a:rPr lang="en-US" sz="748" dirty="0"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latin typeface="프리젠테이션 4 Regular" charset="-127"/>
                <a:ea typeface="프리젠테이션 4 Regular" charset="-127"/>
                <a:cs typeface="Pretendard Regular"/>
              </a:rPr>
              <a:t>강화</a:t>
            </a:r>
            <a:r>
              <a:rPr lang="en-US" sz="748" dirty="0"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latin typeface="프리젠테이션 4 Regular" charset="-127"/>
                <a:ea typeface="프리젠테이션 4 Regular" charset="-127"/>
                <a:cs typeface="Pretendard Regular"/>
              </a:rPr>
              <a:t>프로그램</a:t>
            </a:r>
            <a:endParaRPr lang="en-US" sz="748" dirty="0">
              <a:latin typeface="프리젠테이션 4 Regular" charset="-127"/>
              <a:ea typeface="프리젠테이션 4 Regular" charset="-127"/>
              <a:cs typeface="Pretendard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6065" y="4459855"/>
            <a:ext cx="1945084" cy="14497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>
            <a:off x="5136065" y="5605235"/>
            <a:ext cx="1945084" cy="30956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296005" y="5692945"/>
            <a:ext cx="1651000" cy="13414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청소년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미래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역량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강화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및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자기주도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진로탐색</a:t>
            </a:r>
            <a:endParaRPr lang="en-US" sz="748" dirty="0">
              <a:solidFill>
                <a:srgbClr val="000000"/>
              </a:solidFill>
              <a:latin typeface="프리젠테이션 4 Regular" charset="-127"/>
              <a:ea typeface="프리젠테이션 4 Regular" charset="-127"/>
              <a:cs typeface="Pretendard Regular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468" y="2834651"/>
            <a:ext cx="1945084" cy="14601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>
            <a:off x="487468" y="3990351"/>
            <a:ext cx="1945084" cy="30956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85496" y="4083220"/>
            <a:ext cx="1779984" cy="13414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청년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대상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DISC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행동유형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분석을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통한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진로탐색</a:t>
            </a:r>
            <a:endParaRPr lang="en-US" sz="748" dirty="0">
              <a:solidFill>
                <a:srgbClr val="000000"/>
              </a:solidFill>
              <a:latin typeface="프리젠테이션 4 Regular" charset="-127"/>
              <a:ea typeface="프리젠테이션 4 Regular" charset="-127"/>
              <a:cs typeface="Pretendard Regular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>
            <a:off x="2809187" y="3985192"/>
            <a:ext cx="1945084" cy="30956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041358" y="4072901"/>
            <a:ext cx="1542653" cy="13414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프레디저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진단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기반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진로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적성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컨설팅</a:t>
            </a:r>
            <a:endParaRPr lang="en-US" sz="748" dirty="0">
              <a:solidFill>
                <a:srgbClr val="000000"/>
              </a:solidFill>
              <a:latin typeface="프리젠테이션 4 Regular" charset="-127"/>
              <a:ea typeface="프리젠테이션 4 Regular" charset="-127"/>
              <a:cs typeface="Pretendard Regular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6065" y="2834651"/>
            <a:ext cx="1945084" cy="14549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>
            <a:off x="5136065" y="3980032"/>
            <a:ext cx="1945084" cy="30956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5368236" y="4067742"/>
            <a:ext cx="1542653" cy="13414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자기이해를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통한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진로탐색</a:t>
            </a:r>
            <a:endParaRPr lang="en-US" sz="748" dirty="0">
              <a:solidFill>
                <a:srgbClr val="000000"/>
              </a:solidFill>
              <a:latin typeface="프리젠테이션 4 Regular" charset="-127"/>
              <a:ea typeface="프리젠테이션 4 Regular" charset="-127"/>
              <a:cs typeface="Pretendard Regular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468" y="4449536"/>
            <a:ext cx="1945084" cy="146010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>
            <a:off x="487468" y="5600076"/>
            <a:ext cx="1945084" cy="309563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688683" y="5687786"/>
            <a:ext cx="1542653" cy="13414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강점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중심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자기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PR전략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및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실전모의면접</a:t>
            </a:r>
            <a:endParaRPr lang="en-US" sz="748" dirty="0">
              <a:solidFill>
                <a:srgbClr val="000000"/>
              </a:solidFill>
              <a:latin typeface="프리젠테이션 4 Regular" charset="-127"/>
              <a:ea typeface="프리젠테이션 4 Regular" charset="-127"/>
              <a:cs typeface="Pretendard Regular"/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6827" y="4439217"/>
            <a:ext cx="1945084" cy="146010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>
            <a:off x="7426827" y="5594917"/>
            <a:ext cx="1945084" cy="309563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7658999" y="5682626"/>
            <a:ext cx="1542653" cy="13414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취업길JOB이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비즈니스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매너</a:t>
            </a:r>
            <a:endParaRPr lang="en-US" sz="748" dirty="0">
              <a:solidFill>
                <a:srgbClr val="000000"/>
              </a:solidFill>
              <a:latin typeface="프리젠테이션 4 Regular" charset="-127"/>
              <a:ea typeface="프리젠테이션 4 Regular" charset="-127"/>
              <a:cs typeface="Pretendard Regular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09187" y="4449536"/>
            <a:ext cx="1945084" cy="1454944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>
            <a:off x="2809187" y="5605235"/>
            <a:ext cx="1945084" cy="309563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2989764" y="5692945"/>
            <a:ext cx="1542653" cy="39727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가족센터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집단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직무적성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컨설팅</a:t>
            </a:r>
            <a:endParaRPr lang="en-US" sz="748" dirty="0">
              <a:solidFill>
                <a:srgbClr val="000000"/>
              </a:solidFill>
              <a:latin typeface="프리젠테이션 4 Regular" charset="-127"/>
              <a:ea typeface="프리젠테이션 4 Regular" charset="-127"/>
              <a:cs typeface="Pretendard Regular"/>
            </a:endParaRP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09187" y="1219767"/>
            <a:ext cx="1945084" cy="145494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>
            <a:off x="2809187" y="2365148"/>
            <a:ext cx="1945084" cy="309563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2876258" y="2452857"/>
            <a:ext cx="1821259" cy="13414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748" dirty="0" err="1">
                <a:latin typeface="프리젠테이션 4 Regular" charset="-127"/>
                <a:ea typeface="프리젠테이션 4 Regular" charset="-127"/>
                <a:cs typeface="Pretendard Regular"/>
              </a:rPr>
              <a:t>중장년</a:t>
            </a:r>
            <a:r>
              <a:rPr lang="en-US" sz="748" dirty="0"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latin typeface="프리젠테이션 4 Regular" charset="-127"/>
                <a:ea typeface="프리젠테이션 4 Regular" charset="-127"/>
                <a:cs typeface="Pretendard Regular"/>
              </a:rPr>
              <a:t>생애설계</a:t>
            </a:r>
            <a:r>
              <a:rPr lang="en-US" sz="748" dirty="0">
                <a:latin typeface="프리젠테이션 4 Regular" charset="-127"/>
                <a:ea typeface="프리젠테이션 4 Regular" charset="-127"/>
                <a:cs typeface="Pretendard Regular"/>
              </a:rPr>
              <a:t> 및 </a:t>
            </a:r>
            <a:r>
              <a:rPr lang="en-US" sz="748" dirty="0" err="1">
                <a:latin typeface="프리젠테이션 4 Regular" charset="-127"/>
                <a:ea typeface="프리젠테이션 4 Regular" charset="-127"/>
                <a:cs typeface="Pretendard Regular"/>
              </a:rPr>
              <a:t>직업가치관</a:t>
            </a:r>
            <a:r>
              <a:rPr lang="en-US" sz="748" dirty="0"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latin typeface="프리젠테이션 4 Regular" charset="-127"/>
                <a:ea typeface="프리젠테이션 4 Regular" charset="-127"/>
                <a:cs typeface="Pretendard Regular"/>
              </a:rPr>
              <a:t>정립</a:t>
            </a:r>
            <a:r>
              <a:rPr lang="en-US" sz="748" dirty="0"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latin typeface="프리젠테이션 4 Regular" charset="-127"/>
                <a:ea typeface="프리젠테이션 4 Regular" charset="-127"/>
                <a:cs typeface="Pretendard Regular"/>
              </a:rPr>
              <a:t>프로그램</a:t>
            </a:r>
            <a:endParaRPr lang="en-US" sz="748" dirty="0">
              <a:latin typeface="프리젠테이션 4 Regular" charset="-127"/>
              <a:ea typeface="프리젠테이션 4 Regular" charset="-127"/>
              <a:cs typeface="Pretendard Regular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6827" y="2819173"/>
            <a:ext cx="1945084" cy="1454944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>
            <a:off x="7426827" y="3974873"/>
            <a:ext cx="1945084" cy="309563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7658999" y="4062582"/>
            <a:ext cx="1542653" cy="13414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TA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드라이브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카드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활용</a:t>
            </a:r>
            <a:r>
              <a:rPr lang="en-US" sz="748" dirty="0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 </a:t>
            </a:r>
            <a:r>
              <a:rPr lang="en-US" sz="748" dirty="0" err="1">
                <a:solidFill>
                  <a:srgbClr val="000000"/>
                </a:solidFill>
                <a:latin typeface="프리젠테이션 4 Regular" charset="-127"/>
                <a:ea typeface="프리젠테이션 4 Regular" charset="-127"/>
                <a:cs typeface="Pretendard Regular"/>
              </a:rPr>
              <a:t>진로탐색</a:t>
            </a:r>
            <a:endParaRPr lang="en-US" sz="748" dirty="0">
              <a:solidFill>
                <a:srgbClr val="000000"/>
              </a:solidFill>
              <a:latin typeface="프리젠테이션 4 Regular" charset="-127"/>
              <a:ea typeface="프리젠테이션 4 Regular" charset="-127"/>
              <a:cs typeface="Pretendard Regular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174018" y="1632517"/>
            <a:ext cx="2450703" cy="63460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889" dirty="0" err="1">
                <a:solidFill>
                  <a:srgbClr val="C00000"/>
                </a:solidFill>
                <a:latin typeface="+mn-ea"/>
                <a:cs typeface="Pretendard Regular"/>
              </a:rPr>
              <a:t>청년</a:t>
            </a:r>
            <a:r>
              <a:rPr lang="en-US" sz="889" dirty="0">
                <a:solidFill>
                  <a:srgbClr val="C00000"/>
                </a:solidFill>
                <a:latin typeface="+mn-ea"/>
                <a:cs typeface="Pretendard Regular"/>
              </a:rPr>
              <a:t> · </a:t>
            </a:r>
            <a:r>
              <a:rPr lang="en-US" sz="889" dirty="0" err="1">
                <a:solidFill>
                  <a:srgbClr val="C00000"/>
                </a:solidFill>
                <a:latin typeface="+mn-ea"/>
                <a:cs typeface="Pretendard Regular"/>
              </a:rPr>
              <a:t>중장년</a:t>
            </a:r>
            <a:r>
              <a:rPr lang="en-US" sz="889" dirty="0">
                <a:solidFill>
                  <a:srgbClr val="C00000"/>
                </a:solidFill>
                <a:latin typeface="+mn-ea"/>
                <a:cs typeface="Pretendard Regular"/>
              </a:rPr>
              <a:t> </a:t>
            </a:r>
            <a:r>
              <a:rPr lang="en-US" sz="889" dirty="0" err="1">
                <a:solidFill>
                  <a:srgbClr val="C00000"/>
                </a:solidFill>
                <a:latin typeface="+mn-ea"/>
                <a:cs typeface="Pretendard Regular"/>
              </a:rPr>
              <a:t>대상</a:t>
            </a:r>
            <a:r>
              <a:rPr lang="en-US" sz="889" dirty="0">
                <a:solidFill>
                  <a:srgbClr val="C00000"/>
                </a:solidFill>
                <a:latin typeface="+mn-ea"/>
                <a:cs typeface="Pretendard Regular"/>
              </a:rPr>
              <a:t> </a:t>
            </a:r>
            <a:r>
              <a:rPr lang="en-US" sz="889" dirty="0" err="1">
                <a:solidFill>
                  <a:srgbClr val="C00000"/>
                </a:solidFill>
                <a:latin typeface="+mn-ea"/>
                <a:cs typeface="Pretendard Regular"/>
              </a:rPr>
              <a:t>취업역량</a:t>
            </a:r>
            <a:r>
              <a:rPr lang="en-US" sz="889" dirty="0">
                <a:solidFill>
                  <a:srgbClr val="C00000"/>
                </a:solidFill>
                <a:latin typeface="+mn-ea"/>
                <a:cs typeface="Pretendard Regular"/>
              </a:rPr>
              <a:t> </a:t>
            </a:r>
            <a:r>
              <a:rPr lang="en-US" sz="889" dirty="0" err="1">
                <a:solidFill>
                  <a:srgbClr val="C00000"/>
                </a:solidFill>
                <a:latin typeface="+mn-ea"/>
                <a:cs typeface="Pretendard Regular"/>
              </a:rPr>
              <a:t>강화</a:t>
            </a:r>
            <a:r>
              <a:rPr lang="en-US" sz="889" dirty="0">
                <a:solidFill>
                  <a:srgbClr val="C00000"/>
                </a:solidFill>
                <a:latin typeface="+mn-ea"/>
                <a:cs typeface="Pretendard Regular"/>
              </a:rPr>
              <a:t> </a:t>
            </a:r>
            <a:r>
              <a:rPr lang="en-US" sz="889" dirty="0" err="1">
                <a:solidFill>
                  <a:srgbClr val="C00000"/>
                </a:solidFill>
                <a:latin typeface="+mn-ea"/>
                <a:cs typeface="Pretendard Regular"/>
              </a:rPr>
              <a:t>워크숍</a:t>
            </a:r>
            <a:endParaRPr lang="en-US" sz="889" dirty="0">
              <a:solidFill>
                <a:srgbClr val="C00000"/>
              </a:solidFill>
              <a:latin typeface="+mn-ea"/>
              <a:cs typeface="Pretendard Regular"/>
            </a:endParaRPr>
          </a:p>
          <a:p>
            <a:pPr lvl="0" algn="ctr">
              <a:lnSpc>
                <a:spcPct val="116199"/>
              </a:lnSpc>
            </a:pPr>
            <a:r>
              <a:rPr lang="en-US" sz="889" dirty="0">
                <a:solidFill>
                  <a:srgbClr val="C00000"/>
                </a:solidFill>
                <a:latin typeface="+mn-ea"/>
                <a:cs typeface="Pretendard Regular"/>
              </a:rPr>
              <a:t>DISC · </a:t>
            </a:r>
            <a:r>
              <a:rPr lang="en-US" sz="889" dirty="0" err="1">
                <a:solidFill>
                  <a:srgbClr val="C00000"/>
                </a:solidFill>
                <a:latin typeface="+mn-ea"/>
                <a:cs typeface="Pretendard Regular"/>
              </a:rPr>
              <a:t>프레디저</a:t>
            </a:r>
            <a:r>
              <a:rPr lang="en-US" sz="889" dirty="0">
                <a:solidFill>
                  <a:srgbClr val="C00000"/>
                </a:solidFill>
                <a:latin typeface="+mn-ea"/>
                <a:cs typeface="Pretendard Regular"/>
              </a:rPr>
              <a:t> </a:t>
            </a:r>
            <a:r>
              <a:rPr lang="en-US" sz="889" dirty="0" err="1">
                <a:solidFill>
                  <a:srgbClr val="C00000"/>
                </a:solidFill>
                <a:latin typeface="+mn-ea"/>
                <a:cs typeface="Pretendard Regular"/>
              </a:rPr>
              <a:t>기반</a:t>
            </a:r>
            <a:r>
              <a:rPr lang="en-US" sz="889" dirty="0">
                <a:solidFill>
                  <a:srgbClr val="C00000"/>
                </a:solidFill>
                <a:latin typeface="+mn-ea"/>
                <a:cs typeface="Pretendard Regular"/>
              </a:rPr>
              <a:t> </a:t>
            </a:r>
            <a:r>
              <a:rPr lang="en-US" sz="889" dirty="0" err="1">
                <a:solidFill>
                  <a:srgbClr val="C00000"/>
                </a:solidFill>
                <a:latin typeface="+mn-ea"/>
                <a:cs typeface="Pretendard Regular"/>
              </a:rPr>
              <a:t>맞춤형</a:t>
            </a:r>
            <a:r>
              <a:rPr lang="en-US" sz="889" dirty="0">
                <a:solidFill>
                  <a:srgbClr val="C00000"/>
                </a:solidFill>
                <a:latin typeface="+mn-ea"/>
                <a:cs typeface="Pretendard Regular"/>
              </a:rPr>
              <a:t> </a:t>
            </a:r>
            <a:r>
              <a:rPr lang="en-US" sz="889" dirty="0" err="1">
                <a:solidFill>
                  <a:srgbClr val="C00000"/>
                </a:solidFill>
                <a:latin typeface="+mn-ea"/>
                <a:cs typeface="Pretendard Regular"/>
              </a:rPr>
              <a:t>진로</a:t>
            </a:r>
            <a:r>
              <a:rPr lang="en-US" sz="889" dirty="0">
                <a:solidFill>
                  <a:srgbClr val="C00000"/>
                </a:solidFill>
                <a:latin typeface="+mn-ea"/>
                <a:cs typeface="Pretendard Regular"/>
              </a:rPr>
              <a:t> </a:t>
            </a:r>
            <a:r>
              <a:rPr lang="en-US" sz="889" dirty="0" err="1">
                <a:solidFill>
                  <a:srgbClr val="C00000"/>
                </a:solidFill>
                <a:latin typeface="+mn-ea"/>
                <a:cs typeface="Pretendard Regular"/>
              </a:rPr>
              <a:t>탐색</a:t>
            </a:r>
            <a:endParaRPr lang="en-US" sz="889" dirty="0">
              <a:solidFill>
                <a:srgbClr val="C00000"/>
              </a:solidFill>
              <a:latin typeface="+mn-ea"/>
              <a:cs typeface="Pretendard Regular"/>
            </a:endParaRPr>
          </a:p>
          <a:p>
            <a:pPr lvl="0" algn="ctr">
              <a:lnSpc>
                <a:spcPct val="116199"/>
              </a:lnSpc>
            </a:pPr>
            <a:r>
              <a:rPr lang="en-US" sz="889" dirty="0" err="1">
                <a:solidFill>
                  <a:srgbClr val="C00000"/>
                </a:solidFill>
                <a:latin typeface="+mn-ea"/>
                <a:cs typeface="Pretendard Regular"/>
              </a:rPr>
              <a:t>변화하는</a:t>
            </a:r>
            <a:r>
              <a:rPr lang="en-US" sz="889" dirty="0">
                <a:solidFill>
                  <a:srgbClr val="C00000"/>
                </a:solidFill>
                <a:latin typeface="+mn-ea"/>
                <a:cs typeface="Pretendard Regular"/>
              </a:rPr>
              <a:t> </a:t>
            </a:r>
            <a:r>
              <a:rPr lang="en-US" sz="889" dirty="0" err="1">
                <a:solidFill>
                  <a:srgbClr val="C00000"/>
                </a:solidFill>
                <a:latin typeface="+mn-ea"/>
                <a:cs typeface="Pretendard Regular"/>
              </a:rPr>
              <a:t>채용</a:t>
            </a:r>
            <a:r>
              <a:rPr lang="en-US" sz="889" dirty="0">
                <a:solidFill>
                  <a:srgbClr val="C00000"/>
                </a:solidFill>
                <a:latin typeface="+mn-ea"/>
                <a:cs typeface="Pretendard Regular"/>
              </a:rPr>
              <a:t> </a:t>
            </a:r>
            <a:r>
              <a:rPr lang="en-US" sz="889" dirty="0" err="1">
                <a:solidFill>
                  <a:srgbClr val="C00000"/>
                </a:solidFill>
                <a:latin typeface="+mn-ea"/>
                <a:cs typeface="Pretendard Regular"/>
              </a:rPr>
              <a:t>트렌드</a:t>
            </a:r>
            <a:r>
              <a:rPr lang="en-US" sz="889" dirty="0">
                <a:solidFill>
                  <a:srgbClr val="C00000"/>
                </a:solidFill>
                <a:latin typeface="+mn-ea"/>
                <a:cs typeface="Pretendard Regular"/>
              </a:rPr>
              <a:t> </a:t>
            </a:r>
            <a:r>
              <a:rPr lang="en-US" sz="889" dirty="0" err="1">
                <a:solidFill>
                  <a:srgbClr val="C00000"/>
                </a:solidFill>
                <a:latin typeface="+mn-ea"/>
                <a:cs typeface="Pretendard Regular"/>
              </a:rPr>
              <a:t>대응</a:t>
            </a:r>
            <a:r>
              <a:rPr lang="en-US" sz="889" dirty="0">
                <a:solidFill>
                  <a:srgbClr val="C00000"/>
                </a:solidFill>
                <a:latin typeface="+mn-ea"/>
                <a:cs typeface="Pretendard Regular"/>
              </a:rPr>
              <a:t> 및 </a:t>
            </a:r>
            <a:r>
              <a:rPr lang="en-US" sz="889" dirty="0" err="1">
                <a:solidFill>
                  <a:srgbClr val="C00000"/>
                </a:solidFill>
                <a:latin typeface="+mn-ea"/>
                <a:cs typeface="Pretendard Regular"/>
              </a:rPr>
              <a:t>마인드셋</a:t>
            </a:r>
            <a:r>
              <a:rPr lang="en-US" sz="889" dirty="0">
                <a:solidFill>
                  <a:srgbClr val="C00000"/>
                </a:solidFill>
                <a:latin typeface="+mn-ea"/>
                <a:cs typeface="Pretendard Regular"/>
              </a:rPr>
              <a:t> </a:t>
            </a:r>
            <a:r>
              <a:rPr lang="en-US" sz="889" dirty="0" err="1">
                <a:solidFill>
                  <a:srgbClr val="C00000"/>
                </a:solidFill>
                <a:latin typeface="+mn-ea"/>
                <a:cs typeface="Pretendard Regular"/>
              </a:rPr>
              <a:t>강화</a:t>
            </a:r>
            <a:endParaRPr lang="en-US" sz="889" dirty="0">
              <a:solidFill>
                <a:srgbClr val="C00000"/>
              </a:solidFill>
              <a:latin typeface="+mn-ea"/>
              <a:cs typeface="Pretendard Regular"/>
            </a:endParaRPr>
          </a:p>
          <a:p>
            <a:pPr lvl="0" algn="ctr">
              <a:lnSpc>
                <a:spcPct val="116199"/>
              </a:lnSpc>
            </a:pPr>
            <a:r>
              <a:rPr lang="en-US" sz="889" dirty="0" err="1">
                <a:solidFill>
                  <a:srgbClr val="C00000"/>
                </a:solidFill>
                <a:latin typeface="+mn-ea"/>
                <a:cs typeface="Pretendard Regular"/>
              </a:rPr>
              <a:t>그림책</a:t>
            </a:r>
            <a:r>
              <a:rPr lang="en-US" sz="889" dirty="0">
                <a:solidFill>
                  <a:srgbClr val="C00000"/>
                </a:solidFill>
                <a:latin typeface="+mn-ea"/>
                <a:cs typeface="Pretendard Regular"/>
              </a:rPr>
              <a:t> </a:t>
            </a:r>
            <a:r>
              <a:rPr lang="en-US" sz="889" dirty="0" err="1">
                <a:solidFill>
                  <a:srgbClr val="C00000"/>
                </a:solidFill>
                <a:latin typeface="+mn-ea"/>
                <a:cs typeface="Pretendard Regular"/>
              </a:rPr>
              <a:t>큐레이션으로</a:t>
            </a:r>
            <a:r>
              <a:rPr lang="en-US" sz="889" dirty="0">
                <a:solidFill>
                  <a:srgbClr val="C00000"/>
                </a:solidFill>
                <a:latin typeface="+mn-ea"/>
                <a:cs typeface="Pretendard Regular"/>
              </a:rPr>
              <a:t> </a:t>
            </a:r>
            <a:r>
              <a:rPr lang="en-US" sz="889" dirty="0" err="1">
                <a:solidFill>
                  <a:srgbClr val="C00000"/>
                </a:solidFill>
                <a:latin typeface="+mn-ea"/>
                <a:cs typeface="Pretendard Regular"/>
              </a:rPr>
              <a:t>만나는</a:t>
            </a:r>
            <a:r>
              <a:rPr lang="en-US" sz="889" dirty="0">
                <a:solidFill>
                  <a:srgbClr val="C00000"/>
                </a:solidFill>
                <a:latin typeface="+mn-ea"/>
                <a:cs typeface="Pretendard Regular"/>
              </a:rPr>
              <a:t> '</a:t>
            </a:r>
            <a:r>
              <a:rPr lang="en-US" sz="889" dirty="0" err="1">
                <a:solidFill>
                  <a:srgbClr val="C00000"/>
                </a:solidFill>
                <a:latin typeface="+mn-ea"/>
                <a:cs typeface="Pretendard Regular"/>
              </a:rPr>
              <a:t>나다움'커리어</a:t>
            </a:r>
            <a:r>
              <a:rPr lang="en-US" sz="889" dirty="0">
                <a:solidFill>
                  <a:srgbClr val="C00000"/>
                </a:solidFill>
                <a:latin typeface="+mn-ea"/>
                <a:cs typeface="Pretendard Regular"/>
              </a:rPr>
              <a:t> </a:t>
            </a:r>
            <a:r>
              <a:rPr lang="en-US" sz="889" dirty="0" err="1">
                <a:solidFill>
                  <a:srgbClr val="C00000"/>
                </a:solidFill>
                <a:latin typeface="+mn-ea"/>
                <a:cs typeface="Pretendard Regular"/>
              </a:rPr>
              <a:t>테라피</a:t>
            </a:r>
            <a:endParaRPr lang="en-US" sz="889" dirty="0">
              <a:solidFill>
                <a:srgbClr val="C00000"/>
              </a:solidFill>
              <a:latin typeface="+mn-ea"/>
              <a:cs typeface="Pretendard Regular"/>
            </a:endParaRP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97843" y="1436461"/>
            <a:ext cx="2213372" cy="515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97843" y="2452858"/>
            <a:ext cx="2213372" cy="5159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400000">
            <a:off x="265614" y="3572442"/>
            <a:ext cx="4715669" cy="5159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400000">
            <a:off x="2587333" y="3567283"/>
            <a:ext cx="4715669" cy="5159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5698436" y="4361826"/>
            <a:ext cx="3105944" cy="515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D5EB348-8E98-F311-BC74-2005D31959AC}"/>
              </a:ext>
            </a:extLst>
          </p:cNvPr>
          <p:cNvSpPr txBox="1"/>
          <p:nvPr/>
        </p:nvSpPr>
        <p:spPr>
          <a:xfrm>
            <a:off x="410170" y="604068"/>
            <a:ext cx="851515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ko-KR" altLang="en-US" sz="1300" dirty="0">
                <a:solidFill>
                  <a:srgbClr val="9B1856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주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요활동</a:t>
            </a: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49E3BD8A-32EB-4A97-8A9D-9236BE0B76FD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261685" y="750262"/>
            <a:ext cx="864431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사용자 지정 21">
      <a:majorFont>
        <a:latin typeface="프리젠테이션 8 ExtraBold"/>
        <a:ea typeface="프리젠테이션 8 ExtraBold"/>
        <a:cs typeface=""/>
      </a:majorFont>
      <a:minorFont>
        <a:latin typeface="프리젠테이션 4 Regular"/>
        <a:ea typeface="프리젠테이션 4 Regular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F0"/>
        </a:solidFill>
        <a:ln>
          <a:noFill/>
        </a:ln>
      </a:spPr>
      <a:bodyPr rtlCol="0" anchor="ctr"/>
      <a:lstStyle>
        <a:defPPr algn="ctr">
          <a:defRPr sz="1050" dirty="0">
            <a:solidFill>
              <a:schemeClr val="bg1"/>
            </a:solidFill>
            <a:latin typeface="프리젠테이션 6 SemiBold" pitchFamily="2" charset="-127"/>
            <a:ea typeface="프리젠테이션 6 SemiBold" pitchFamily="2" charset="-127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1789</TotalTime>
  <Words>324</Words>
  <Application>Microsoft Office PowerPoint</Application>
  <PresentationFormat>A4 용지(210x297mm)</PresentationFormat>
  <Paragraphs>69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8" baseType="lpstr">
      <vt:lpstr>프리젠테이션 4 Regular</vt:lpstr>
      <vt:lpstr>프리젠테이션 8 ExtraBold</vt:lpstr>
      <vt:lpstr>Noto Sans CJK KR Black</vt:lpstr>
      <vt:lpstr>Arial</vt:lpstr>
      <vt:lpstr>프리젠테이션 9 Black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Jeongmin Lee</dc:creator>
  <cp:lastModifiedBy>inkyoung kim</cp:lastModifiedBy>
  <cp:revision>41</cp:revision>
  <dcterms:created xsi:type="dcterms:W3CDTF">2025-12-16T04:46:04Z</dcterms:created>
  <dcterms:modified xsi:type="dcterms:W3CDTF">2026-02-22T05:48:58Z</dcterms:modified>
</cp:coreProperties>
</file>